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1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openxmlformats.org/officeDocument/2006/relationships/image" Target="../media/image1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teinweg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" y="1051560"/>
            <a:ext cx="2847703" cy="6217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50976" y="2496312"/>
            <a:ext cx="1065550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spc="200">
                <a:solidFill>
                  <a:srgbClr val="B8CEDA"/>
                </a:solidFill>
                <a:latin typeface="Helvetica Neue"/>
              </a:rPr>
              <a:t>CSO  /  OPERATIONS  /  PMO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0976" y="2880360"/>
            <a:ext cx="10655503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8000"/>
              </a:lnSpc>
            </a:pPr>
            <a:r>
              <a:rPr sz="6600" b="1">
                <a:solidFill>
                  <a:srgbClr val="FFFFFF"/>
                </a:solidFill>
                <a:latin typeface="Helvetica Neue"/>
              </a:rPr>
              <a:t>Start &amp; Stop Times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0976" y="4187952"/>
            <a:ext cx="7223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2100" b="0">
                <a:solidFill>
                  <a:srgbClr val="CFDFE8"/>
                </a:solidFill>
                <a:latin typeface="Helvetica Neue"/>
              </a:rPr>
              <a:t>Two moments in the shift: when the work begins, and when it ends.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0976" y="6355080"/>
            <a:ext cx="10655503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spc="80">
                <a:solidFill>
                  <a:srgbClr val="8FB0C2"/>
                </a:solidFill>
                <a:latin typeface="Helvetica Neue"/>
              </a:rPr>
              <a:t>C. STEINWEG OMAN LLC · PORT OF SOHAR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8096" y="621792"/>
            <a:ext cx="1065550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spc="180">
                <a:solidFill>
                  <a:srgbClr val="005781"/>
                </a:solidFill>
                <a:latin typeface="Helvetica Neue"/>
              </a:rPr>
              <a:t>THE WHOLE DOCUMENT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8096" y="932688"/>
            <a:ext cx="10655503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4000" b="1">
                <a:solidFill>
                  <a:srgbClr val="152430"/>
                </a:solidFill>
                <a:latin typeface="Helvetica Neue"/>
              </a:rPr>
              <a:t>One sheet per shift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2843784"/>
            <a:ext cx="502279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800" b="1">
                <a:solidFill>
                  <a:srgbClr val="152430"/>
                </a:solidFill>
                <a:latin typeface="Helvetica Neue"/>
              </a:rPr>
              <a:t>One A4 per shift. Three sheets in total.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30975" y="1837943"/>
            <a:ext cx="4992624" cy="4334256"/>
          </a:xfrm>
          <a:prstGeom prst="rect">
            <a:avLst/>
          </a:prstGeom>
          <a:solidFill>
            <a:srgbClr val="FFFFFF"/>
          </a:solidFill>
          <a:ln w="9525">
            <a:solidFill>
              <a:srgbClr val="CBD5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30975" y="1837943"/>
            <a:ext cx="4992624" cy="713232"/>
          </a:xfrm>
          <a:prstGeom prst="rect">
            <a:avLst/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68719" y="1938527"/>
            <a:ext cx="453542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 spc="140">
                <a:solidFill>
                  <a:srgbClr val="B8CEDA"/>
                </a:solidFill>
                <a:latin typeface="Helvetica Neue"/>
              </a:rPr>
              <a:t>OPS-VIS-SST-01 · REV 1.0</a:t>
            </a:r>
          </a:p>
          <a:p>
            <a:pPr algn="l">
              <a:spcBef>
                <a:spcPts val="300"/>
              </a:spcBef>
            </a:pPr>
            <a:r>
              <a:rPr sz="1700" b="1">
                <a:solidFill>
                  <a:srgbClr val="FFFFFF"/>
                </a:solidFill>
                <a:latin typeface="Helvetica Neue"/>
              </a:rPr>
              <a:t>MORNING SHIFT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87007" y="2642616"/>
            <a:ext cx="713232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1">
                <a:solidFill>
                  <a:srgbClr val="152430"/>
                </a:solidFill>
                <a:latin typeface="Helvetica Neue"/>
              </a:rPr>
              <a:t>06:00</a:t>
            </a:r>
          </a:p>
        </p:txBody>
      </p:sp>
      <p:pic>
        <p:nvPicPr>
          <p:cNvPr id="9" name="Picture 8" descr="phone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5103" y="2666492"/>
            <a:ext cx="265176" cy="26517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66583" y="2642616"/>
            <a:ext cx="3300984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50" b="1">
                <a:solidFill>
                  <a:srgbClr val="152430"/>
                </a:solidFill>
                <a:latin typeface="Helvetica Neue"/>
              </a:rPr>
              <a:t>Sick? Call now</a:t>
            </a:r>
          </a:p>
          <a:p>
            <a:pPr algn="l">
              <a:spcBef>
                <a:spcPts val="200"/>
              </a:spcBef>
            </a:pPr>
            <a:r>
              <a:rPr sz="750" b="0">
                <a:solidFill>
                  <a:srgbClr val="5C6B75"/>
                </a:solidFill>
                <a:latin typeface="Helvetica Neue"/>
              </a:rPr>
              <a:t>before 06:00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87007" y="2992120"/>
            <a:ext cx="713232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1">
                <a:solidFill>
                  <a:srgbClr val="152430"/>
                </a:solidFill>
                <a:latin typeface="Helvetica Neue"/>
              </a:rPr>
              <a:t>06:30</a:t>
            </a:r>
          </a:p>
        </p:txBody>
      </p:sp>
      <p:pic>
        <p:nvPicPr>
          <p:cNvPr id="12" name="Picture 11" descr="handover-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5103" y="3015996"/>
            <a:ext cx="265176" cy="26517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66583" y="2992120"/>
            <a:ext cx="3300984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50" b="1">
                <a:solidFill>
                  <a:srgbClr val="152430"/>
                </a:solidFill>
                <a:latin typeface="Helvetica Neue"/>
              </a:rPr>
              <a:t>Shift handover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87007" y="3341624"/>
            <a:ext cx="713232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1">
                <a:solidFill>
                  <a:srgbClr val="152430"/>
                </a:solidFill>
                <a:latin typeface="Helvetica Neue"/>
              </a:rPr>
              <a:t>07:00</a:t>
            </a:r>
          </a:p>
        </p:txBody>
      </p:sp>
      <p:pic>
        <p:nvPicPr>
          <p:cNvPr id="15" name="Picture 14" descr="clock-blu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5103" y="3365500"/>
            <a:ext cx="265176" cy="26517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866583" y="3341624"/>
            <a:ext cx="3300984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50" b="1">
                <a:solidFill>
                  <a:srgbClr val="152430"/>
                </a:solidFill>
                <a:latin typeface="Helvetica Neue"/>
              </a:rPr>
              <a:t>Clock in · line-up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87007" y="3691128"/>
            <a:ext cx="713232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1">
                <a:solidFill>
                  <a:srgbClr val="152430"/>
                </a:solidFill>
                <a:latin typeface="Helvetica Neue"/>
              </a:rPr>
              <a:t>07:00</a:t>
            </a:r>
          </a:p>
        </p:txBody>
      </p:sp>
      <p:pic>
        <p:nvPicPr>
          <p:cNvPr id="18" name="Picture 17" descr="toolbox-blu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5103" y="3715004"/>
            <a:ext cx="265176" cy="26517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866583" y="3691128"/>
            <a:ext cx="3300984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50" b="1">
                <a:solidFill>
                  <a:srgbClr val="152430"/>
                </a:solidFill>
                <a:latin typeface="Helvetica Neue"/>
              </a:rPr>
              <a:t>Toolbox talk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87007" y="4040632"/>
            <a:ext cx="713232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1">
                <a:solidFill>
                  <a:srgbClr val="152430"/>
                </a:solidFill>
                <a:latin typeface="Helvetica Neue"/>
              </a:rPr>
              <a:t>07:15</a:t>
            </a:r>
          </a:p>
        </p:txBody>
      </p:sp>
      <p:pic>
        <p:nvPicPr>
          <p:cNvPr id="21" name="Picture 20" descr="bus-blu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5103" y="4064507"/>
            <a:ext cx="265176" cy="26517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866583" y="4040632"/>
            <a:ext cx="3300984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50" b="1">
                <a:solidFill>
                  <a:srgbClr val="152430"/>
                </a:solidFill>
                <a:latin typeface="Helvetica Neue"/>
              </a:rPr>
              <a:t>On the bus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22415" y="4390136"/>
            <a:ext cx="4809744" cy="312928"/>
          </a:xfrm>
          <a:prstGeom prst="roundRect">
            <a:avLst>
              <a:gd name="adj" fmla="val 8000"/>
            </a:avLst>
          </a:prstGeom>
          <a:solidFill>
            <a:srgbClr val="1C6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87007" y="4390136"/>
            <a:ext cx="713232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Helvetica Neue"/>
              </a:rPr>
              <a:t>07:30</a:t>
            </a:r>
          </a:p>
        </p:txBody>
      </p:sp>
      <p:pic>
        <p:nvPicPr>
          <p:cNvPr id="25" name="Picture 24" descr="crane-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5103" y="4414012"/>
            <a:ext cx="265176" cy="26517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866583" y="4390136"/>
            <a:ext cx="3300984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50" b="1">
                <a:solidFill>
                  <a:srgbClr val="FFFFFF"/>
                </a:solidFill>
                <a:latin typeface="Helvetica Neue"/>
              </a:rPr>
              <a:t>WORK STARTS</a:t>
            </a:r>
          </a:p>
          <a:p>
            <a:pPr algn="l">
              <a:spcBef>
                <a:spcPts val="200"/>
              </a:spcBef>
            </a:pPr>
            <a:r>
              <a:rPr sz="750" b="0">
                <a:solidFill>
                  <a:srgbClr val="FFFFFF"/>
                </a:solidFill>
                <a:latin typeface="Helvetica Neue"/>
              </a:rPr>
              <a:t>at the workplace · PPE 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87007" y="4739640"/>
            <a:ext cx="713232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1">
                <a:solidFill>
                  <a:srgbClr val="152430"/>
                </a:solidFill>
                <a:latin typeface="Helvetica Neue"/>
              </a:rPr>
              <a:t>12:00</a:t>
            </a:r>
          </a:p>
        </p:txBody>
      </p:sp>
      <p:pic>
        <p:nvPicPr>
          <p:cNvPr id="28" name="Picture 27" descr="break-blu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5103" y="4763516"/>
            <a:ext cx="265176" cy="26517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866583" y="4739640"/>
            <a:ext cx="3300984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50" b="1">
                <a:solidFill>
                  <a:srgbClr val="152430"/>
                </a:solidFill>
                <a:latin typeface="Helvetica Neue"/>
              </a:rPr>
              <a:t>Break</a:t>
            </a:r>
          </a:p>
          <a:p>
            <a:pPr algn="l">
              <a:spcBef>
                <a:spcPts val="200"/>
              </a:spcBef>
            </a:pPr>
            <a:r>
              <a:rPr sz="750" b="0">
                <a:solidFill>
                  <a:srgbClr val="5C6B75"/>
                </a:solidFill>
                <a:latin typeface="Helvetica Neue"/>
              </a:rPr>
              <a:t>12:00 – 13:00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87007" y="5089144"/>
            <a:ext cx="713232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1">
                <a:solidFill>
                  <a:srgbClr val="152430"/>
                </a:solidFill>
                <a:latin typeface="Helvetica Neue"/>
              </a:rPr>
              <a:t>13:00</a:t>
            </a:r>
          </a:p>
        </p:txBody>
      </p:sp>
      <p:pic>
        <p:nvPicPr>
          <p:cNvPr id="31" name="Picture 30" descr="crane-blu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5103" y="5113019"/>
            <a:ext cx="265176" cy="26517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866583" y="5089144"/>
            <a:ext cx="3300984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50" b="1">
                <a:solidFill>
                  <a:srgbClr val="152430"/>
                </a:solidFill>
                <a:latin typeface="Helvetica Neue"/>
              </a:rPr>
              <a:t>Back to work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522415" y="5438648"/>
            <a:ext cx="4809744" cy="312928"/>
          </a:xfrm>
          <a:prstGeom prst="roundRect">
            <a:avLst>
              <a:gd name="adj" fmla="val 8000"/>
            </a:avLst>
          </a:prstGeom>
          <a:solidFill>
            <a:srgbClr val="B44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687007" y="5438648"/>
            <a:ext cx="713232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Helvetica Neue"/>
              </a:rPr>
              <a:t>15:30</a:t>
            </a:r>
          </a:p>
        </p:txBody>
      </p:sp>
      <p:pic>
        <p:nvPicPr>
          <p:cNvPr id="35" name="Picture 34" descr="stop-whit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55103" y="5462524"/>
            <a:ext cx="265176" cy="26517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866583" y="5438648"/>
            <a:ext cx="3300984" cy="312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50" b="1">
                <a:solidFill>
                  <a:srgbClr val="FFFFFF"/>
                </a:solidFill>
                <a:latin typeface="Helvetica Neue"/>
              </a:rPr>
              <a:t>WORK STOPS</a:t>
            </a:r>
          </a:p>
          <a:p>
            <a:pPr algn="l">
              <a:spcBef>
                <a:spcPts val="200"/>
              </a:spcBef>
            </a:pPr>
            <a:r>
              <a:rPr sz="750" b="0">
                <a:solidFill>
                  <a:srgbClr val="FFFFFF"/>
                </a:solidFill>
                <a:latin typeface="Helvetica Neue"/>
              </a:rPr>
              <a:t>not before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668719" y="5788152"/>
            <a:ext cx="4517136" cy="27432"/>
          </a:xfrm>
          <a:prstGeom prst="rect">
            <a:avLst/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668719" y="5870448"/>
            <a:ext cx="451713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750" b="0">
                <a:solidFill>
                  <a:srgbClr val="5C6B75"/>
                </a:solidFill>
                <a:latin typeface="Helvetica Neue"/>
              </a:rPr>
              <a:t>Late or stopped more than 5 minutes? Tell your supervisor. Nobody is blamed for a reason we can fix.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8096" y="6355080"/>
            <a:ext cx="745885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spc="80">
                <a:solidFill>
                  <a:srgbClr val="5C6B75"/>
                </a:solidFill>
                <a:latin typeface="Helvetica Neue"/>
              </a:rPr>
              <a:t>CSO · OPERATIONS · PMO   |   OPS-PRES-SST-01 · REV 5.0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94799" y="6355080"/>
            <a:ext cx="1828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spc="80">
                <a:solidFill>
                  <a:srgbClr val="5C6B75"/>
                </a:solidFill>
                <a:latin typeface="Helvetica Neue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8096" y="621792"/>
            <a:ext cx="1065550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spc="180">
                <a:solidFill>
                  <a:srgbClr val="005781"/>
                </a:solidFill>
                <a:latin typeface="Helvetica Neue"/>
              </a:rPr>
              <a:t>BEFORE THE GANG ARRIVES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8096" y="932688"/>
            <a:ext cx="10655503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4000" b="1">
                <a:solidFill>
                  <a:srgbClr val="152430"/>
                </a:solidFill>
                <a:latin typeface="Helvetica Neue"/>
              </a:rPr>
              <a:t>06:00 → 06:45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2415" y="1837943"/>
            <a:ext cx="1252728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152430"/>
                </a:solidFill>
                <a:latin typeface="Helvetica Neue"/>
              </a:rPr>
              <a:t>06:00</a:t>
            </a:r>
          </a:p>
        </p:txBody>
      </p:sp>
      <p:pic>
        <p:nvPicPr>
          <p:cNvPr id="5" name="Picture 4" descr="phone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008" y="1923897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4952" y="1837943"/>
            <a:ext cx="8104327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152430"/>
                </a:solidFill>
                <a:latin typeface="Helvetica Neue"/>
              </a:rPr>
              <a:t>Sick leave reported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5C6B75"/>
                </a:solidFill>
                <a:latin typeface="Helvetica Neue"/>
              </a:rPr>
              <a:t>to the OPS number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5" y="2531059"/>
            <a:ext cx="1252728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152430"/>
                </a:solidFill>
                <a:latin typeface="Helvetica Neue"/>
              </a:rPr>
              <a:t>06:00</a:t>
            </a:r>
          </a:p>
        </p:txBody>
      </p:sp>
      <p:pic>
        <p:nvPicPr>
          <p:cNvPr id="8" name="Picture 7" descr="handover-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0008" y="2617012"/>
            <a:ext cx="457200" cy="457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44952" y="2531059"/>
            <a:ext cx="8104327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152430"/>
                </a:solidFill>
                <a:latin typeface="Helvetica Neue"/>
              </a:rPr>
              <a:t>Outgoing GSV arranges cover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5C6B75"/>
                </a:solidFill>
                <a:latin typeface="Helvetica Neue"/>
              </a:rPr>
              <a:t>until 06:30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5" y="3224174"/>
            <a:ext cx="1252728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152430"/>
                </a:solidFill>
                <a:latin typeface="Helvetica Neue"/>
              </a:rPr>
              <a:t>06:15</a:t>
            </a:r>
          </a:p>
        </p:txBody>
      </p:sp>
      <p:pic>
        <p:nvPicPr>
          <p:cNvPr id="11" name="Picture 10" descr="clock-blu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0008" y="3310127"/>
            <a:ext cx="457200" cy="457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44952" y="3224174"/>
            <a:ext cx="8104327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152430"/>
                </a:solidFill>
                <a:latin typeface="Helvetica Neue"/>
              </a:rPr>
              <a:t>GSVs on the terminal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2415" y="3917289"/>
            <a:ext cx="1252728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152430"/>
                </a:solidFill>
                <a:latin typeface="Helvetica Neue"/>
              </a:rPr>
              <a:t>06:30</a:t>
            </a:r>
          </a:p>
        </p:txBody>
      </p:sp>
      <p:pic>
        <p:nvPicPr>
          <p:cNvPr id="14" name="Picture 13" descr="bus-blu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0008" y="4003243"/>
            <a:ext cx="457200" cy="4572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44952" y="3917289"/>
            <a:ext cx="8104327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152430"/>
                </a:solidFill>
                <a:latin typeface="Helvetica Neue"/>
              </a:rPr>
              <a:t>SV2 and SV3 on the terminal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5C6B75"/>
                </a:solidFill>
                <a:latin typeface="Helvetica Neue"/>
              </a:rPr>
              <a:t>earlier transport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8096" y="4610404"/>
            <a:ext cx="10655503" cy="629107"/>
          </a:xfrm>
          <a:prstGeom prst="roundRect">
            <a:avLst>
              <a:gd name="adj" fmla="val 8000"/>
            </a:avLst>
          </a:prstGeom>
          <a:solidFill>
            <a:srgbClr val="ED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42415" y="4610404"/>
            <a:ext cx="1252728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152430"/>
                </a:solidFill>
                <a:latin typeface="Helvetica Neue"/>
              </a:rPr>
              <a:t>06:45</a:t>
            </a:r>
          </a:p>
        </p:txBody>
      </p:sp>
      <p:pic>
        <p:nvPicPr>
          <p:cNvPr id="18" name="Picture 17" descr="record-blu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0008" y="4696358"/>
            <a:ext cx="457200" cy="4572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044952" y="4610404"/>
            <a:ext cx="8104327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152430"/>
                </a:solidFill>
                <a:latin typeface="Helvetica Neue"/>
              </a:rPr>
              <a:t>Shift plan final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5C6B75"/>
                </a:solidFill>
                <a:latin typeface="Helvetica Neue"/>
              </a:rPr>
              <a:t>including the gaps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8096" y="5513832"/>
            <a:ext cx="10655503" cy="11887"/>
          </a:xfrm>
          <a:prstGeom prst="rect">
            <a:avLst/>
          </a:prstGeom>
          <a:solidFill>
            <a:srgbClr val="D8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8096" y="5669280"/>
            <a:ext cx="4480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005781"/>
                </a:solidFill>
                <a:latin typeface="Helvetica Neue"/>
              </a:rPr>
              <a:t>Two different allocations.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97296" y="5669280"/>
            <a:ext cx="562630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5C6B75"/>
                </a:solidFill>
                <a:latin typeface="Helvetica Neue"/>
              </a:rPr>
              <a:t>06:45 — the GSV allocates gangs to vessels.  07:00 — the supervisor allocates the men in the canteen.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" y="6355080"/>
            <a:ext cx="745885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spc="80">
                <a:solidFill>
                  <a:srgbClr val="5C6B75"/>
                </a:solidFill>
                <a:latin typeface="Helvetica Neue"/>
              </a:rPr>
              <a:t>CSO · OPERATIONS · PMO   |   OPS-PRES-SST-01 · REV 5.0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94799" y="6355080"/>
            <a:ext cx="1828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spc="80">
                <a:solidFill>
                  <a:srgbClr val="5C6B75"/>
                </a:solidFill>
                <a:latin typeface="Helvetica Neue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8096" y="621792"/>
            <a:ext cx="1065550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spc="180">
                <a:solidFill>
                  <a:srgbClr val="005781"/>
                </a:solidFill>
                <a:latin typeface="Helvetica Neue"/>
              </a:rPr>
              <a:t>FROM THE CLOCK TO THE WORKPLACE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8096" y="932688"/>
            <a:ext cx="10655503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4000" b="1">
                <a:solidFill>
                  <a:srgbClr val="152430"/>
                </a:solidFill>
                <a:latin typeface="Helvetica Neue"/>
              </a:rPr>
              <a:t>07:00 → 07:30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2415" y="1837943"/>
            <a:ext cx="1252728" cy="80238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152430"/>
                </a:solidFill>
                <a:latin typeface="Helvetica Neue"/>
              </a:rPr>
              <a:t>07:00</a:t>
            </a:r>
          </a:p>
        </p:txBody>
      </p:sp>
      <p:pic>
        <p:nvPicPr>
          <p:cNvPr id="5" name="Picture 4" descr="clock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008" y="2010536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4952" y="1837943"/>
            <a:ext cx="8104327" cy="80238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152430"/>
                </a:solidFill>
                <a:latin typeface="Helvetica Neue"/>
              </a:rPr>
              <a:t>Clock in · line-up · toolbox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5" y="2704337"/>
            <a:ext cx="1252728" cy="80238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152430"/>
                </a:solidFill>
                <a:latin typeface="Helvetica Neue"/>
              </a:rPr>
              <a:t>07:15</a:t>
            </a:r>
          </a:p>
        </p:txBody>
      </p:sp>
      <p:pic>
        <p:nvPicPr>
          <p:cNvPr id="8" name="Picture 7" descr="bus-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0008" y="2876930"/>
            <a:ext cx="457200" cy="457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44952" y="2704337"/>
            <a:ext cx="8104327" cy="80238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152430"/>
                </a:solidFill>
                <a:latin typeface="Helvetica Neue"/>
              </a:rPr>
              <a:t>Canteen empty, buses leave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5C6B75"/>
                </a:solidFill>
                <a:latin typeface="Helvetica Neue"/>
              </a:rPr>
              <a:t>B7 · B9 · B25 · yard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8096" y="3570732"/>
            <a:ext cx="10655503" cy="802386"/>
          </a:xfrm>
          <a:prstGeom prst="roundRect">
            <a:avLst>
              <a:gd name="adj" fmla="val 8000"/>
            </a:avLst>
          </a:prstGeom>
          <a:solidFill>
            <a:srgbClr val="1C6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42415" y="3570732"/>
            <a:ext cx="1252728" cy="80238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Helvetica Neue"/>
              </a:rPr>
              <a:t>07:30</a:t>
            </a:r>
          </a:p>
        </p:txBody>
      </p:sp>
      <p:pic>
        <p:nvPicPr>
          <p:cNvPr id="12" name="Picture 11" descr="crane-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0008" y="3743325"/>
            <a:ext cx="457200" cy="457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44952" y="3570732"/>
            <a:ext cx="8104327" cy="80238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Helvetica Neue"/>
              </a:rPr>
              <a:t>WORK STARTS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FFFFFF"/>
                </a:solidFill>
                <a:latin typeface="Helvetica Neue"/>
              </a:rPr>
              <a:t>first move made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2415" y="4437126"/>
            <a:ext cx="1252728" cy="80238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152430"/>
                </a:solidFill>
                <a:latin typeface="Helvetica Neue"/>
              </a:rPr>
              <a:t>07:30</a:t>
            </a:r>
          </a:p>
        </p:txBody>
      </p:sp>
      <p:pic>
        <p:nvPicPr>
          <p:cNvPr id="15" name="Picture 14" descr="turns-blu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0008" y="4609719"/>
            <a:ext cx="457200" cy="4572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044952" y="4437126"/>
            <a:ext cx="8104327" cy="80238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152430"/>
                </a:solidFill>
                <a:latin typeface="Helvetica Neue"/>
              </a:rPr>
              <a:t>GSV round begins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5C6B75"/>
                </a:solidFill>
                <a:latin typeface="Helvetica Neue"/>
              </a:rPr>
              <a:t>every vessel, every workplace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8096" y="5513832"/>
            <a:ext cx="10655503" cy="11887"/>
          </a:xfrm>
          <a:prstGeom prst="rect">
            <a:avLst/>
          </a:prstGeom>
          <a:solidFill>
            <a:srgbClr val="D8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8096" y="5669280"/>
            <a:ext cx="1065550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005781"/>
                </a:solidFill>
                <a:latin typeface="Helvetica Neue"/>
              </a:rPr>
              <a:t>The round is walked outside.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6355080"/>
            <a:ext cx="745885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spc="80">
                <a:solidFill>
                  <a:srgbClr val="5C6B75"/>
                </a:solidFill>
                <a:latin typeface="Helvetica Neue"/>
              </a:rPr>
              <a:t>CSO · OPERATIONS · PMO   |   OPS-PRES-SST-01 · REV 5.0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94799" y="6355080"/>
            <a:ext cx="1828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spc="80">
                <a:solidFill>
                  <a:srgbClr val="5C6B75"/>
                </a:solidFill>
                <a:latin typeface="Helvetica Neue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8096" y="621792"/>
            <a:ext cx="1065550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spc="180">
                <a:solidFill>
                  <a:srgbClr val="005781"/>
                </a:solidFill>
                <a:latin typeface="Helvetica Neue"/>
              </a:rPr>
              <a:t>AFTERNOON SHIFT · 15:00 – 23:30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8096" y="932688"/>
            <a:ext cx="10655503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4000" b="1">
                <a:solidFill>
                  <a:srgbClr val="152430"/>
                </a:solidFill>
                <a:latin typeface="Helvetica Neue"/>
              </a:rPr>
              <a:t>The fifteen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2415" y="1837943"/>
            <a:ext cx="1252728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152430"/>
                </a:solidFill>
                <a:latin typeface="Helvetica Neue"/>
              </a:rPr>
              <a:t>15:00</a:t>
            </a:r>
          </a:p>
        </p:txBody>
      </p:sp>
      <p:pic>
        <p:nvPicPr>
          <p:cNvPr id="5" name="Picture 4" descr="clock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008" y="1923897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4952" y="1837943"/>
            <a:ext cx="8104327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152430"/>
                </a:solidFill>
                <a:latin typeface="Helvetica Neue"/>
              </a:rPr>
              <a:t>Clock in · line-up · toolbox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531059"/>
            <a:ext cx="10655503" cy="629107"/>
          </a:xfrm>
          <a:prstGeom prst="roundRect">
            <a:avLst>
              <a:gd name="adj" fmla="val 8000"/>
            </a:avLst>
          </a:prstGeom>
          <a:solidFill>
            <a:srgbClr val="ED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42415" y="2531059"/>
            <a:ext cx="1252728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152430"/>
                </a:solidFill>
                <a:latin typeface="Helvetica Neue"/>
              </a:rPr>
              <a:t>15:30</a:t>
            </a:r>
          </a:p>
        </p:txBody>
      </p:sp>
      <p:pic>
        <p:nvPicPr>
          <p:cNvPr id="9" name="Picture 8" descr="break-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0008" y="2617012"/>
            <a:ext cx="457200" cy="457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44952" y="2531059"/>
            <a:ext cx="8104327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152430"/>
                </a:solidFill>
                <a:latin typeface="Helvetica Neue"/>
              </a:rPr>
              <a:t>15 minutes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5C6B75"/>
                </a:solidFill>
                <a:latin typeface="Helvetica Neue"/>
              </a:rPr>
              <a:t>prayer or short rest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8096" y="3224174"/>
            <a:ext cx="10655503" cy="629107"/>
          </a:xfrm>
          <a:prstGeom prst="roundRect">
            <a:avLst>
              <a:gd name="adj" fmla="val 8000"/>
            </a:avLst>
          </a:prstGeom>
          <a:solidFill>
            <a:srgbClr val="1C6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42415" y="3224174"/>
            <a:ext cx="1252728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Helvetica Neue"/>
              </a:rPr>
              <a:t>15:45</a:t>
            </a:r>
          </a:p>
        </p:txBody>
      </p:sp>
      <p:pic>
        <p:nvPicPr>
          <p:cNvPr id="13" name="Picture 12" descr="crane-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0008" y="3310127"/>
            <a:ext cx="457200" cy="457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44952" y="3224174"/>
            <a:ext cx="8104327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Helvetica Neue"/>
              </a:rPr>
              <a:t>WORK STARTS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FFFFFF"/>
                </a:solidFill>
                <a:latin typeface="Helvetica Neue"/>
              </a:rPr>
              <a:t>at the workplace · PPE 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2415" y="3917289"/>
            <a:ext cx="1252728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152430"/>
                </a:solidFill>
                <a:latin typeface="Helvetica Neue"/>
              </a:rPr>
              <a:t>19:00</a:t>
            </a:r>
          </a:p>
        </p:txBody>
      </p:sp>
      <p:pic>
        <p:nvPicPr>
          <p:cNvPr id="16" name="Picture 15" descr="break-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0008" y="4003243"/>
            <a:ext cx="457200" cy="4572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44952" y="3917289"/>
            <a:ext cx="8104327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152430"/>
                </a:solidFill>
                <a:latin typeface="Helvetica Neue"/>
              </a:rPr>
              <a:t>Break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5C6B75"/>
                </a:solidFill>
                <a:latin typeface="Helvetica Neue"/>
              </a:rPr>
              <a:t>19:00 – 20:00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8096" y="4610404"/>
            <a:ext cx="10655503" cy="629107"/>
          </a:xfrm>
          <a:prstGeom prst="roundRect">
            <a:avLst>
              <a:gd name="adj" fmla="val 8000"/>
            </a:avLst>
          </a:prstGeom>
          <a:solidFill>
            <a:srgbClr val="B44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42415" y="4610404"/>
            <a:ext cx="1252728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Helvetica Neue"/>
              </a:rPr>
              <a:t>23:30</a:t>
            </a:r>
          </a:p>
        </p:txBody>
      </p:sp>
      <p:pic>
        <p:nvPicPr>
          <p:cNvPr id="20" name="Picture 19" descr="stop-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0008" y="4696358"/>
            <a:ext cx="457200" cy="4572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044952" y="4610404"/>
            <a:ext cx="8104327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Helvetica Neue"/>
              </a:rPr>
              <a:t>WORK STOPS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FFFFFF"/>
                </a:solidFill>
                <a:latin typeface="Helvetica Neue"/>
              </a:rPr>
              <a:t>not before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68096" y="5513832"/>
            <a:ext cx="10655503" cy="11887"/>
          </a:xfrm>
          <a:prstGeom prst="rect">
            <a:avLst/>
          </a:prstGeom>
          <a:solidFill>
            <a:srgbClr val="D8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5669280"/>
            <a:ext cx="1065550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005781"/>
                </a:solidFill>
                <a:latin typeface="Helvetica Neue"/>
              </a:rPr>
              <a:t>Planned, so everyone expects the same thing.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" y="6355080"/>
            <a:ext cx="745885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spc="80">
                <a:solidFill>
                  <a:srgbClr val="5C6B75"/>
                </a:solidFill>
                <a:latin typeface="Helvetica Neue"/>
              </a:rPr>
              <a:t>CSO · OPERATIONS · PMO   |   OPS-PRES-SST-01 · REV 5.0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94799" y="6355080"/>
            <a:ext cx="1828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spc="80">
                <a:solidFill>
                  <a:srgbClr val="5C6B75"/>
                </a:solidFill>
                <a:latin typeface="Helvetica Neue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8096" y="621792"/>
            <a:ext cx="1065550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spc="180">
                <a:solidFill>
                  <a:srgbClr val="005781"/>
                </a:solidFill>
                <a:latin typeface="Helvetica Neue"/>
              </a:rPr>
              <a:t>NIGHT SHIFT · 23:00 – 07:30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8096" y="932688"/>
            <a:ext cx="10655503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4000" b="1">
                <a:solidFill>
                  <a:srgbClr val="152430"/>
                </a:solidFill>
                <a:latin typeface="Helvetica Neue"/>
              </a:rPr>
              <a:t>The break moved to 02:00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8096" y="1837943"/>
            <a:ext cx="10655503" cy="629107"/>
          </a:xfrm>
          <a:prstGeom prst="roundRect">
            <a:avLst>
              <a:gd name="adj" fmla="val 8000"/>
            </a:avLst>
          </a:prstGeom>
          <a:solidFill>
            <a:srgbClr val="1C6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42415" y="1837943"/>
            <a:ext cx="1252728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Helvetica Neue"/>
              </a:rPr>
              <a:t>23:30</a:t>
            </a:r>
          </a:p>
        </p:txBody>
      </p:sp>
      <p:pic>
        <p:nvPicPr>
          <p:cNvPr id="6" name="Picture 5" descr="crane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008" y="1923897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4952" y="1837943"/>
            <a:ext cx="8104327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Helvetica Neue"/>
              </a:rPr>
              <a:t>WORK STARTS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FFFFFF"/>
                </a:solidFill>
                <a:latin typeface="Helvetica Neue"/>
              </a:rPr>
              <a:t>at the workplace · PPE 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8096" y="2531059"/>
            <a:ext cx="10655503" cy="629107"/>
          </a:xfrm>
          <a:prstGeom prst="roundRect">
            <a:avLst>
              <a:gd name="adj" fmla="val 8000"/>
            </a:avLst>
          </a:prstGeom>
          <a:solidFill>
            <a:srgbClr val="ED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42415" y="2531059"/>
            <a:ext cx="1252728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152430"/>
                </a:solidFill>
                <a:latin typeface="Helvetica Neue"/>
              </a:rPr>
              <a:t>02:00</a:t>
            </a:r>
          </a:p>
        </p:txBody>
      </p:sp>
      <p:pic>
        <p:nvPicPr>
          <p:cNvPr id="10" name="Picture 9" descr="break-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0008" y="2617012"/>
            <a:ext cx="457200" cy="457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44952" y="2531059"/>
            <a:ext cx="8104327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152430"/>
                </a:solidFill>
                <a:latin typeface="Helvetica Neue"/>
              </a:rPr>
              <a:t>Break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5C6B75"/>
                </a:solidFill>
                <a:latin typeface="Helvetica Neue"/>
              </a:rPr>
              <a:t>02:00 – 03:00 · NEW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2415" y="3224174"/>
            <a:ext cx="1252728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152430"/>
                </a:solidFill>
                <a:latin typeface="Helvetica Neue"/>
              </a:rPr>
              <a:t>03:00</a:t>
            </a:r>
          </a:p>
        </p:txBody>
      </p:sp>
      <p:pic>
        <p:nvPicPr>
          <p:cNvPr id="13" name="Picture 12" descr="crane-blu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0008" y="3310127"/>
            <a:ext cx="457200" cy="457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44952" y="3224174"/>
            <a:ext cx="8104327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152430"/>
                </a:solidFill>
                <a:latin typeface="Helvetica Neue"/>
              </a:rPr>
              <a:t>Back to work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2415" y="3917289"/>
            <a:ext cx="1252728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152430"/>
                </a:solidFill>
                <a:latin typeface="Helvetica Neue"/>
              </a:rPr>
              <a:t>05:00</a:t>
            </a:r>
          </a:p>
        </p:txBody>
      </p:sp>
      <p:pic>
        <p:nvPicPr>
          <p:cNvPr id="16" name="Picture 15" descr="turns-blu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0008" y="4003243"/>
            <a:ext cx="457200" cy="4572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44952" y="3917289"/>
            <a:ext cx="8104327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152430"/>
                </a:solidFill>
                <a:latin typeface="Helvetica Neue"/>
              </a:rPr>
              <a:t>Pray in turns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5C6B75"/>
                </a:solidFill>
                <a:latin typeface="Helvetica Neue"/>
              </a:rPr>
              <a:t>the gang keeps working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8096" y="4610404"/>
            <a:ext cx="10655503" cy="629107"/>
          </a:xfrm>
          <a:prstGeom prst="roundRect">
            <a:avLst>
              <a:gd name="adj" fmla="val 8000"/>
            </a:avLst>
          </a:prstGeom>
          <a:solidFill>
            <a:srgbClr val="B44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42415" y="4610404"/>
            <a:ext cx="1252728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Helvetica Neue"/>
              </a:rPr>
              <a:t>07:30</a:t>
            </a:r>
          </a:p>
        </p:txBody>
      </p:sp>
      <p:pic>
        <p:nvPicPr>
          <p:cNvPr id="20" name="Picture 19" descr="stop-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0008" y="4696358"/>
            <a:ext cx="457200" cy="4572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044952" y="4610404"/>
            <a:ext cx="8104327" cy="62910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Helvetica Neue"/>
              </a:rPr>
              <a:t>WORK STOPS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FFFFFF"/>
                </a:solidFill>
                <a:latin typeface="Helvetica Neue"/>
              </a:rPr>
              <a:t>not before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68096" y="5513832"/>
            <a:ext cx="10655503" cy="11887"/>
          </a:xfrm>
          <a:prstGeom prst="rect">
            <a:avLst/>
          </a:prstGeom>
          <a:solidFill>
            <a:srgbClr val="D8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5669280"/>
            <a:ext cx="1065550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005781"/>
                </a:solidFill>
                <a:latin typeface="Helvetica Neue"/>
              </a:rPr>
              <a:t>Of the last two and a half hours, about one was worked.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" y="6355080"/>
            <a:ext cx="745885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spc="80">
                <a:solidFill>
                  <a:srgbClr val="5C6B75"/>
                </a:solidFill>
                <a:latin typeface="Helvetica Neue"/>
              </a:rPr>
              <a:t>CSO · OPERATIONS · PMO   |   OPS-PRES-SST-01 · REV 5.0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94799" y="6355080"/>
            <a:ext cx="1828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spc="80">
                <a:solidFill>
                  <a:srgbClr val="5C6B75"/>
                </a:solidFill>
                <a:latin typeface="Helvetica Neue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8096" y="621792"/>
            <a:ext cx="1065550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spc="180">
                <a:solidFill>
                  <a:srgbClr val="005781"/>
                </a:solidFill>
                <a:latin typeface="Helvetica Neue"/>
              </a:rPr>
              <a:t>THE STOP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8096" y="932688"/>
            <a:ext cx="10655503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4000" b="1">
                <a:solidFill>
                  <a:srgbClr val="152430"/>
                </a:solidFill>
                <a:latin typeface="Helvetica Neue"/>
              </a:rPr>
              <a:t>15:30  ·  23:30  ·  07:30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8096" y="1837943"/>
            <a:ext cx="10655503" cy="1091184"/>
          </a:xfrm>
          <a:prstGeom prst="roundRect">
            <a:avLst>
              <a:gd name="adj" fmla="val 8000"/>
            </a:avLst>
          </a:prstGeom>
          <a:solidFill>
            <a:srgbClr val="1C6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42415" y="1837943"/>
            <a:ext cx="1252728" cy="1091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Helvetica Neue"/>
              </a:rPr>
              <a:t>until</a:t>
            </a:r>
          </a:p>
        </p:txBody>
      </p:sp>
      <p:pic>
        <p:nvPicPr>
          <p:cNvPr id="6" name="Picture 5" descr="crane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008" y="2154936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4952" y="1837943"/>
            <a:ext cx="8104327" cy="1091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Helvetica Neue"/>
              </a:rPr>
              <a:t>Productive work continues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FFFFFF"/>
                </a:solidFill>
                <a:latin typeface="Helvetica Neue"/>
              </a:rPr>
              <a:t>preparing to leave does not start before the stop 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2415" y="2993136"/>
            <a:ext cx="1252728" cy="1091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5C6B75"/>
                </a:solidFill>
                <a:latin typeface="Helvetica Neue"/>
              </a:rPr>
              <a:t>at stop</a:t>
            </a:r>
          </a:p>
        </p:txBody>
      </p:sp>
      <p:pic>
        <p:nvPicPr>
          <p:cNvPr id="9" name="Picture 8" descr="handover-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0008" y="3310128"/>
            <a:ext cx="457200" cy="457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44952" y="2993136"/>
            <a:ext cx="8104327" cy="1091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152430"/>
                </a:solidFill>
                <a:latin typeface="Helvetica Neue"/>
              </a:rPr>
              <a:t>Hand over at the workplace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5C6B75"/>
                </a:solidFill>
                <a:latin typeface="Helvetica Neue"/>
              </a:rPr>
              <a:t>to the incoming gang, at the vessel — not at the gate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8096" y="4148328"/>
            <a:ext cx="10655503" cy="1091184"/>
          </a:xfrm>
          <a:prstGeom prst="roundRect">
            <a:avLst>
              <a:gd name="adj" fmla="val 8000"/>
            </a:avLst>
          </a:prstGeom>
          <a:solidFill>
            <a:srgbClr val="B44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42415" y="4148328"/>
            <a:ext cx="1252728" cy="1091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Helvetica Neue"/>
              </a:rPr>
              <a:t>after</a:t>
            </a:r>
          </a:p>
        </p:txBody>
      </p:sp>
      <p:pic>
        <p:nvPicPr>
          <p:cNvPr id="13" name="Picture 12" descr="stop-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0008" y="4465320"/>
            <a:ext cx="457200" cy="457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44952" y="4148328"/>
            <a:ext cx="8104327" cy="1091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Helvetica Neue"/>
              </a:rPr>
              <a:t>Stow the gear, leave the vessel, walk back to the clock</a:t>
            </a:r>
          </a:p>
          <a:p>
            <a:pPr algn="l">
              <a:spcBef>
                <a:spcPts val="200"/>
              </a:spcBef>
            </a:pPr>
            <a:r>
              <a:rPr sz="1200" b="0">
                <a:solidFill>
                  <a:srgbClr val="FFFFFF"/>
                </a:solidFill>
                <a:latin typeface="Helvetica Neue"/>
              </a:rPr>
              <a:t>this happens after the stop time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8096" y="5513832"/>
            <a:ext cx="10655503" cy="11887"/>
          </a:xfrm>
          <a:prstGeom prst="rect">
            <a:avLst/>
          </a:prstGeom>
          <a:solidFill>
            <a:srgbClr val="D8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8096" y="5669280"/>
            <a:ext cx="1065550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005781"/>
                </a:solidFill>
                <a:latin typeface="Helvetica Neue"/>
              </a:rPr>
              <a:t>The GSV is responsible until the end of his shift.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6355080"/>
            <a:ext cx="745885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spc="80">
                <a:solidFill>
                  <a:srgbClr val="5C6B75"/>
                </a:solidFill>
                <a:latin typeface="Helvetica Neue"/>
              </a:rPr>
              <a:t>CSO · OPERATIONS · PMO   |   OPS-PRES-SST-01 · REV 5.0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94799" y="6355080"/>
            <a:ext cx="1828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spc="80">
                <a:solidFill>
                  <a:srgbClr val="5C6B75"/>
                </a:solidFill>
                <a:latin typeface="Helvetica Neue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8096" y="621792"/>
            <a:ext cx="1065550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spc="180">
                <a:solidFill>
                  <a:srgbClr val="005781"/>
                </a:solidFill>
                <a:latin typeface="Helvetica Neue"/>
              </a:rPr>
              <a:t>HOW IT IS RECORDED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8096" y="932688"/>
            <a:ext cx="10655503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4000" b="1">
                <a:solidFill>
                  <a:srgbClr val="152430"/>
                </a:solidFill>
                <a:latin typeface="Helvetica Neue"/>
              </a:rPr>
              <a:t>Every five minutes, written down</a:t>
            </a:r>
          </a:p>
        </p:txBody>
      </p:sp>
      <p:pic>
        <p:nvPicPr>
          <p:cNvPr id="4" name="Picture 3" descr="form-gr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439" y="1837943"/>
            <a:ext cx="3445731" cy="420624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68096" y="2052827"/>
            <a:ext cx="77724" cy="77724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4128" y="1975103"/>
            <a:ext cx="603504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500" b="0">
                <a:solidFill>
                  <a:srgbClr val="35424C"/>
                </a:solidFill>
                <a:latin typeface="Helvetica Neue"/>
              </a:rPr>
              <a:t>One letter per position, on the five-minute mark. Up to sixteen positions in the gang — hold, quay and yard.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894075"/>
            <a:ext cx="77724" cy="77724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4128" y="2816351"/>
            <a:ext cx="6035040" cy="28346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500" b="0">
                <a:solidFill>
                  <a:srgbClr val="35424C"/>
                </a:solidFill>
                <a:latin typeface="Helvetica Neue"/>
              </a:rPr>
              <a:t>Vessel, hold, berth, shift, date and observer on every page.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" y="3451859"/>
            <a:ext cx="77724" cy="77724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24128" y="3374135"/>
            <a:ext cx="603504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500" b="0">
                <a:solidFill>
                  <a:srgbClr val="35424C"/>
                </a:solidFill>
                <a:latin typeface="Helvetica Neue"/>
              </a:rPr>
              <a:t>Every stop longer than five minutes gets its own line: start, end, cause, and whether the gang stopped.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8096" y="4379975"/>
            <a:ext cx="50292" cy="566928"/>
          </a:xfrm>
          <a:prstGeom prst="rect">
            <a:avLst/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4453127"/>
            <a:ext cx="6035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1">
                <a:solidFill>
                  <a:srgbClr val="005781"/>
                </a:solidFill>
                <a:latin typeface="Helvetica Neue"/>
              </a:rPr>
              <a:t>No names. We measure the process, not the person.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" y="6355080"/>
            <a:ext cx="745885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spc="80">
                <a:solidFill>
                  <a:srgbClr val="5C6B75"/>
                </a:solidFill>
                <a:latin typeface="Helvetica Neue"/>
              </a:rPr>
              <a:t>CSO · OPERATIONS · PMO   |   OPS-PRES-SST-01 · REV 5.0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94799" y="6355080"/>
            <a:ext cx="1828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spc="80">
                <a:solidFill>
                  <a:srgbClr val="5C6B75"/>
                </a:solidFill>
                <a:latin typeface="Helvetica Neue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8096" y="621792"/>
            <a:ext cx="1065550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spc="180">
                <a:solidFill>
                  <a:srgbClr val="005781"/>
                </a:solidFill>
                <a:latin typeface="Helvetica Neue"/>
              </a:rPr>
              <a:t>WHAT WE MEASURE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8096" y="932688"/>
            <a:ext cx="10655503" cy="6217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4000" b="1">
                <a:solidFill>
                  <a:srgbClr val="152430"/>
                </a:solidFill>
                <a:latin typeface="Helvetica Neue"/>
              </a:rPr>
              <a:t>Five minutes, one reason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8096" y="1929384"/>
            <a:ext cx="26517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600" b="1">
                <a:solidFill>
                  <a:srgbClr val="005781"/>
                </a:solidFill>
                <a:latin typeface="Helvetica Neue"/>
              </a:rPr>
              <a:t>Threshold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94176" y="1929384"/>
            <a:ext cx="7729423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700" b="0">
                <a:solidFill>
                  <a:srgbClr val="152430"/>
                </a:solidFill>
                <a:latin typeface="Helvetica Neue"/>
              </a:rPr>
              <a:t>More than 5 minutes from the operational start or stop. No further tolerance.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8096" y="2670048"/>
            <a:ext cx="10655503" cy="11887"/>
          </a:xfrm>
          <a:prstGeom prst="rect">
            <a:avLst/>
          </a:prstGeom>
          <a:solidFill>
            <a:srgbClr val="D8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8096" y="2715768"/>
            <a:ext cx="26517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600" b="1">
                <a:solidFill>
                  <a:srgbClr val="005781"/>
                </a:solidFill>
                <a:latin typeface="Helvetica Neue"/>
              </a:rPr>
              <a:t>Recorded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94176" y="2715768"/>
            <a:ext cx="7729423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700" b="0">
                <a:solidFill>
                  <a:srgbClr val="152430"/>
                </a:solidFill>
                <a:latin typeface="Helvetica Neue"/>
              </a:rPr>
              <a:t>The actual time and one reason code. No names, no blame.</a:t>
            </a:r>
          </a:p>
        </p:txBody>
      </p:sp>
      <p:sp>
        <p:nvSpPr>
          <p:cNvPr id="9" name="Rectangle 8"/>
          <p:cNvSpPr/>
          <p:nvPr/>
        </p:nvSpPr>
        <p:spPr>
          <a:xfrm>
            <a:off x="768096" y="3456432"/>
            <a:ext cx="10655503" cy="11887"/>
          </a:xfrm>
          <a:prstGeom prst="rect">
            <a:avLst/>
          </a:prstGeom>
          <a:solidFill>
            <a:srgbClr val="D8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3502152"/>
            <a:ext cx="26517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600" b="1">
                <a:solidFill>
                  <a:srgbClr val="005781"/>
                </a:solidFill>
                <a:latin typeface="Helvetica Neue"/>
              </a:rPr>
              <a:t>Reported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94176" y="3502152"/>
            <a:ext cx="7729423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700" b="0">
                <a:solidFill>
                  <a:srgbClr val="152430"/>
                </a:solidFill>
                <a:latin typeface="Helvetica Neue"/>
              </a:rPr>
              <a:t>On-time start %, on-time finish %, lost crane hours — controllable and not.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8096" y="4242816"/>
            <a:ext cx="10655503" cy="11887"/>
          </a:xfrm>
          <a:prstGeom prst="rect">
            <a:avLst/>
          </a:prstGeom>
          <a:solidFill>
            <a:srgbClr val="D8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4288536"/>
            <a:ext cx="26517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600" b="1">
                <a:solidFill>
                  <a:srgbClr val="005781"/>
                </a:solidFill>
                <a:latin typeface="Helvetica Neue"/>
              </a:rPr>
              <a:t>Reviewed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94176" y="4288536"/>
            <a:ext cx="7729423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700" b="0">
                <a:solidFill>
                  <a:srgbClr val="152430"/>
                </a:solidFill>
                <a:latin typeface="Helvetica Neue"/>
              </a:rPr>
              <a:t>First data review with Operations after about one month.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8096" y="5330952"/>
            <a:ext cx="10655503" cy="841248"/>
          </a:xfrm>
          <a:prstGeom prst="roundRect">
            <a:avLst>
              <a:gd name="adj" fmla="val 8000"/>
            </a:avLst>
          </a:prstGeom>
          <a:solidFill>
            <a:srgbClr val="005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79576" y="5330952"/>
            <a:ext cx="9832543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Helvetica Neue"/>
              </a:rPr>
              <a:t>Weeks 1 to 3 we settle in. From week 4 the procedure simply applies.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6355080"/>
            <a:ext cx="7458852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spc="80">
                <a:solidFill>
                  <a:srgbClr val="5C6B75"/>
                </a:solidFill>
                <a:latin typeface="Helvetica Neue"/>
              </a:rPr>
              <a:t>CSO · OPERATIONS · PMO   |   OPS-PRES-SST-01 · REV 5.0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94799" y="6355080"/>
            <a:ext cx="1828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spc="80">
                <a:solidFill>
                  <a:srgbClr val="5C6B75"/>
                </a:solidFill>
                <a:latin typeface="Helvetica Neue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