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einweg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1051560"/>
            <a:ext cx="2847703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0976" y="249631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spc="200">
                <a:solidFill>
                  <a:srgbClr val="B8CEDA"/>
                </a:solidFill>
                <a:latin typeface="Helvetica Neue"/>
              </a:rPr>
              <a:t>CSO  /  OPERATIONS  /  PMO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0976" y="2880360"/>
            <a:ext cx="10655503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6600" b="1">
                <a:solidFill>
                  <a:srgbClr val="FFFFFF"/>
                </a:solidFill>
                <a:latin typeface="Helvetica Neue"/>
              </a:rPr>
              <a:t>Cleaning of bulk vessels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0976" y="4187952"/>
            <a:ext cx="7223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2100" b="0">
                <a:solidFill>
                  <a:srgbClr val="CFDFE8"/>
                </a:solidFill>
                <a:latin typeface="Helvetica Neue"/>
              </a:rPr>
              <a:t>Improve safety and operational efficiency while reducing vessel turnaround time.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976" y="6355080"/>
            <a:ext cx="10655503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8FB0C2"/>
                </a:solidFill>
                <a:latin typeface="Helvetica Neue"/>
              </a:rPr>
              <a:t>OPERATIONAL IMPROVEMENT PROPOSAL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CSO  /  OPERATIONS  /  PMO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Current state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1700784"/>
            <a:ext cx="8778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>
                <a:solidFill>
                  <a:srgbClr val="35424C"/>
                </a:solidFill>
                <a:latin typeface="Helvetica Neue"/>
              </a:rPr>
              <a:t>Where cleaning sits in the operation today.</a:t>
            </a:r>
          </a:p>
        </p:txBody>
      </p:sp>
      <p:sp>
        <p:nvSpPr>
          <p:cNvPr id="5" name="Rectangle 4"/>
          <p:cNvSpPr/>
          <p:nvPr/>
        </p:nvSpPr>
        <p:spPr>
          <a:xfrm>
            <a:off x="768096" y="2286000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8096" y="2523744"/>
            <a:ext cx="54864" cy="3557015"/>
          </a:xfrm>
          <a:prstGeom prst="rect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2415" y="2523744"/>
            <a:ext cx="473339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spc="140">
                <a:solidFill>
                  <a:srgbClr val="005781"/>
                </a:solidFill>
                <a:latin typeface="Helvetica Neue"/>
              </a:rPr>
              <a:t>BREAKBULK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Vessel · Quay · Yard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42415" y="3259477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80160" y="3182112"/>
            <a:ext cx="4404207" cy="280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Dunnage, strapping and waste are generated during cargo handling.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42415" y="3649367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0160" y="3572002"/>
            <a:ext cx="4404207" cy="5146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Residual material in holds, on the quay or in the yard requires further cleaning.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42415" y="4273699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80160" y="4196334"/>
            <a:ext cx="4404207" cy="280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Loose debris creates lifting, vehicle and housekeeping hazards.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42415" y="4663589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586224"/>
            <a:ext cx="4404207" cy="5146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Cleaning is not always fully integrated into cargo handling, creating additional work.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15887" y="2523744"/>
            <a:ext cx="54864" cy="3557015"/>
          </a:xfrm>
          <a:prstGeom prst="rect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90207" y="2523744"/>
            <a:ext cx="473339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spc="140">
                <a:solidFill>
                  <a:srgbClr val="005781"/>
                </a:solidFill>
                <a:latin typeface="Helvetica Neue"/>
              </a:rPr>
              <a:t>DRY BULK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Cargo hold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90207" y="3259477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27951" y="3182112"/>
            <a:ext cx="4404207" cy="280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Loader / excavator normally enters when ~20% of cargo remains.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90207" y="3649367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927951" y="3572002"/>
            <a:ext cx="4404207" cy="280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Cargo may be compacted along hold sides and between vessel frames.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90207" y="4039257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27951" y="3961892"/>
            <a:ext cx="4404207" cy="5146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Late recovery is time-consuming and can require extra equipment (cherrypicker).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90207" y="4663589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927951" y="4586224"/>
            <a:ext cx="4404207" cy="5146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Extended final cleaning can delay completion of discharge and vessel departure.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OPERATIONAL IMPROVEMENT PROPOSAL · CLEANING OF BULK VESSELS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2 / 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CSO  /  OPERATIONS  /  PMO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Future state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1700784"/>
            <a:ext cx="8778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>
                <a:solidFill>
                  <a:srgbClr val="35424C"/>
                </a:solidFill>
                <a:latin typeface="Helvetica Neue"/>
              </a:rPr>
              <a:t>Progressive cleaning, earlier intervention and clearly controlled working zones.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68096" y="2286000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8096" y="2523744"/>
            <a:ext cx="54864" cy="3557015"/>
          </a:xfrm>
          <a:prstGeom prst="rect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2415" y="2523744"/>
            <a:ext cx="473339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spc="140">
                <a:solidFill>
                  <a:srgbClr val="005781"/>
                </a:solidFill>
                <a:latin typeface="Helvetica Neue"/>
              </a:rPr>
              <a:t>BREAKBULK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Clean as we go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42415" y="3259477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80160" y="3182112"/>
            <a:ext cx="4404207" cy="5146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Collect and segregate dunnage / waste progressively during discharge.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42415" y="3883809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0160" y="3806444"/>
            <a:ext cx="4404207" cy="5146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Use approved frames for long dunnage and suitable containers for small pieces.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42415" y="4508141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80160" y="4430776"/>
            <a:ext cx="4404207" cy="5146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Remove strapping and debris before cargo transfers and yard transport.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42415" y="5132473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5055108"/>
            <a:ext cx="4404207" cy="5146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300" b="0">
                <a:solidFill>
                  <a:srgbClr val="35424C"/>
                </a:solidFill>
                <a:latin typeface="Helvetica Neue"/>
              </a:rPr>
              <a:t>Proposed target: max. 15 minutes of hold cleaning after the last cargo lift.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15887" y="2523744"/>
            <a:ext cx="54864" cy="3557015"/>
          </a:xfrm>
          <a:prstGeom prst="rect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90207" y="2523744"/>
            <a:ext cx="473339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spc="140">
                <a:solidFill>
                  <a:srgbClr val="005781"/>
                </a:solidFill>
                <a:latin typeface="Helvetica Neue"/>
              </a:rPr>
              <a:t>DRY BULK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Earlier controlled recovery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90207" y="3256502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27951" y="3182112"/>
            <a:ext cx="4404207" cy="4965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>
                <a:solidFill>
                  <a:srgbClr val="35424C"/>
                </a:solidFill>
                <a:latin typeface="Helvetica Neue"/>
              </a:rPr>
              <a:t>Consider earlier loader / excavator deployment, subject to safety approval.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90207" y="3844512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927951" y="3770122"/>
            <a:ext cx="4404207" cy="4965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>
                <a:solidFill>
                  <a:srgbClr val="35424C"/>
                </a:solidFill>
                <a:latin typeface="Helvetica Neue"/>
              </a:rPr>
              <a:t>Progressively clear hold sides and frames to support discharge in even layers.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90207" y="4432522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27951" y="4358132"/>
            <a:ext cx="4404207" cy="4965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>
                <a:solidFill>
                  <a:srgbClr val="35424C"/>
                </a:solidFill>
                <a:latin typeface="Helvetica Neue"/>
              </a:rPr>
              <a:t>Identify safe spots, grab exclusion zones and an operating coordinator.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90207" y="5020532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927951" y="4946142"/>
            <a:ext cx="4404207" cy="4965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>
                <a:solidFill>
                  <a:srgbClr val="35424C"/>
                </a:solidFill>
                <a:latin typeface="Helvetica Neue"/>
              </a:rPr>
              <a:t>Simultaneous operations (SIMOPS) only with proven safe separation; otherwise perform work sequentially.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90207" y="5608542"/>
            <a:ext cx="68580" cy="68580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27951" y="5534152"/>
            <a:ext cx="4404207" cy="4965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>
                <a:solidFill>
                  <a:srgbClr val="35424C"/>
                </a:solidFill>
                <a:latin typeface="Helvetica Neue"/>
              </a:rPr>
              <a:t>~30% discharged is a planning guideline, not automatic deployment approval.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OPERATIONAL IMPROVEMENT PROPOSAL · CLEANING OF BULK VESSELS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3 /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CSO  /  OPERATIONS  /  PMO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Steps to implement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1627632"/>
            <a:ext cx="8778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>
                <a:solidFill>
                  <a:srgbClr val="35424C"/>
                </a:solidFill>
                <a:latin typeface="Helvetica Neue"/>
              </a:rPr>
              <a:t>A coordinated improvement programme with separate approvals for each work instruction.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768096" y="2103120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68096" y="2359152"/>
            <a:ext cx="384048" cy="384048"/>
          </a:xfrm>
          <a:prstGeom prst="ellipse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Helvetica Neue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8176" y="2340864"/>
            <a:ext cx="10015423" cy="704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FINALISE</a:t>
            </a:r>
          </a:p>
          <a:p>
            <a:pPr algn="l">
              <a:lnSpc>
                <a:spcPct val="140000"/>
              </a:lnSpc>
              <a:spcBef>
                <a:spcPts val="400"/>
              </a:spcBef>
            </a:pPr>
            <a:r>
              <a:rPr sz="1200" b="0">
                <a:solidFill>
                  <a:srgbClr val="35424C"/>
                </a:solidFill>
                <a:latin typeface="Helvetica Neue"/>
              </a:rPr>
              <a:t>Finalise both work instructions with Operations and HSSE.</a:t>
            </a:r>
          </a:p>
        </p:txBody>
      </p:sp>
      <p:sp>
        <p:nvSpPr>
          <p:cNvPr id="8" name="Oval 7"/>
          <p:cNvSpPr/>
          <p:nvPr/>
        </p:nvSpPr>
        <p:spPr>
          <a:xfrm>
            <a:off x="768096" y="3118104"/>
            <a:ext cx="384048" cy="384048"/>
          </a:xfrm>
          <a:prstGeom prst="ellipse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Helvetica Neue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8176" y="3099816"/>
            <a:ext cx="10015423" cy="704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ASSESS RISKS</a:t>
            </a:r>
          </a:p>
          <a:p>
            <a:pPr algn="l">
              <a:lnSpc>
                <a:spcPct val="140000"/>
              </a:lnSpc>
              <a:spcBef>
                <a:spcPts val="400"/>
              </a:spcBef>
            </a:pPr>
            <a:r>
              <a:rPr sz="1200" b="0">
                <a:solidFill>
                  <a:srgbClr val="35424C"/>
                </a:solidFill>
                <a:latin typeface="Helvetica Neue"/>
              </a:rPr>
              <a:t>Conduct task-, cargo- and vessel-specific risk assessments.</a:t>
            </a:r>
          </a:p>
        </p:txBody>
      </p:sp>
      <p:sp>
        <p:nvSpPr>
          <p:cNvPr id="10" name="Oval 9"/>
          <p:cNvSpPr/>
          <p:nvPr/>
        </p:nvSpPr>
        <p:spPr>
          <a:xfrm>
            <a:off x="768096" y="3877056"/>
            <a:ext cx="384048" cy="384048"/>
          </a:xfrm>
          <a:prstGeom prst="ellipse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Helvetica Neue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8176" y="3858768"/>
            <a:ext cx="10015423" cy="704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DEFINE CONTROLS</a:t>
            </a:r>
          </a:p>
          <a:p>
            <a:pPr algn="l">
              <a:lnSpc>
                <a:spcPct val="140000"/>
              </a:lnSpc>
              <a:spcBef>
                <a:spcPts val="400"/>
              </a:spcBef>
            </a:pPr>
            <a:r>
              <a:rPr sz="1200" b="0">
                <a:solidFill>
                  <a:srgbClr val="35424C"/>
                </a:solidFill>
                <a:latin typeface="Helvetica Neue"/>
              </a:rPr>
              <a:t>Define OPS / HSSE roles, safe zones, radio protocol, equipment controls and SIMOPS stop rules.</a:t>
            </a:r>
          </a:p>
        </p:txBody>
      </p:sp>
      <p:sp>
        <p:nvSpPr>
          <p:cNvPr id="12" name="Oval 11"/>
          <p:cNvSpPr/>
          <p:nvPr/>
        </p:nvSpPr>
        <p:spPr>
          <a:xfrm>
            <a:off x="768096" y="4636008"/>
            <a:ext cx="384048" cy="384048"/>
          </a:xfrm>
          <a:prstGeom prst="ellipse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Helvetica Neue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8176" y="4617720"/>
            <a:ext cx="10015423" cy="704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BRIEF &amp; TRIAL</a:t>
            </a:r>
          </a:p>
          <a:p>
            <a:pPr algn="l">
              <a:lnSpc>
                <a:spcPct val="140000"/>
              </a:lnSpc>
              <a:spcBef>
                <a:spcPts val="400"/>
              </a:spcBef>
            </a:pPr>
            <a:r>
              <a:rPr sz="1200" b="0">
                <a:solidFill>
                  <a:srgbClr val="35424C"/>
                </a:solidFill>
                <a:latin typeface="Helvetica Neue"/>
              </a:rPr>
              <a:t>Brief crews; apply breakbulk controls and run a supervised dry-bulk trial.</a:t>
            </a:r>
          </a:p>
        </p:txBody>
      </p:sp>
      <p:sp>
        <p:nvSpPr>
          <p:cNvPr id="14" name="Oval 13"/>
          <p:cNvSpPr/>
          <p:nvPr/>
        </p:nvSpPr>
        <p:spPr>
          <a:xfrm>
            <a:off x="768096" y="5394960"/>
            <a:ext cx="384048" cy="384048"/>
          </a:xfrm>
          <a:prstGeom prst="ellipse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Helvetica Neue"/>
              </a:rP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8176" y="5376672"/>
            <a:ext cx="10015423" cy="704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MEASURE &amp; APPROVE</a:t>
            </a:r>
          </a:p>
          <a:p>
            <a:pPr algn="l">
              <a:lnSpc>
                <a:spcPct val="140000"/>
              </a:lnSpc>
              <a:spcBef>
                <a:spcPts val="400"/>
              </a:spcBef>
            </a:pPr>
            <a:r>
              <a:rPr sz="1200" b="0">
                <a:solidFill>
                  <a:srgbClr val="35424C"/>
                </a:solidFill>
                <a:latin typeface="Helvetica Neue"/>
              </a:rPr>
              <a:t>Compare cleaning time, safety observations, equipment use and discharge delays. Approve the method only after safety and performance evaluation.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OPERATIONAL IMPROVEMENT PROPOSAL · CLEANING OF BULK VESSELS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4 /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